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67" r:id="rId4"/>
    <p:sldId id="266" r:id="rId5"/>
    <p:sldId id="258" r:id="rId6"/>
    <p:sldId id="259" r:id="rId7"/>
    <p:sldId id="260" r:id="rId8"/>
    <p:sldId id="270" r:id="rId9"/>
    <p:sldId id="26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B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01F33-4F37-4BD8-ADF0-AD7931D57D3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1CFB4-BB9D-4DC8-8233-746D106322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9421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CFB4-BB9D-4DC8-8233-746D106322DE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CFB4-BB9D-4DC8-8233-746D106322DE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8867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430109" y="152400"/>
            <a:ext cx="61709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4800" b="1" cap="none" spc="0" dirty="0" smtClean="0">
                <a:ln/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NASZE NADLEŚNICTWO</a:t>
            </a:r>
            <a:endParaRPr lang="pl-PL" sz="4800" b="1" cap="none" spc="0" dirty="0">
              <a:ln/>
              <a:solidFill>
                <a:srgbClr val="C31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 descr="DSCN4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143000"/>
            <a:ext cx="3537676" cy="1941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az 11" descr="m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219200"/>
            <a:ext cx="3023071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762000" y="3124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81000" y="3626346"/>
            <a:ext cx="5410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NADLEŚNICTWO PRZEDBORÓW </a:t>
            </a:r>
            <a:r>
              <a:rPr lang="pl-PL" sz="2000" dirty="0" smtClean="0"/>
              <a:t>położone </a:t>
            </a:r>
            <a:r>
              <a:rPr lang="pl-PL" sz="2000" dirty="0"/>
              <a:t>jest </a:t>
            </a:r>
            <a:r>
              <a:rPr lang="pl-PL" sz="2000" dirty="0" smtClean="0"/>
              <a:t>w </a:t>
            </a:r>
            <a:r>
              <a:rPr lang="pl-PL" sz="2000" dirty="0"/>
              <a:t>południowo wschodniej części województwa wielkopolskiego i północno-zachodniej części województwa łódzkiego. </a:t>
            </a:r>
            <a:endParaRPr lang="pl-PL" sz="2000" dirty="0" smtClean="0"/>
          </a:p>
          <a:p>
            <a:r>
              <a:rPr lang="pl-PL" sz="2000" dirty="0" smtClean="0"/>
              <a:t>Grunty nadleśnictwa </a:t>
            </a:r>
            <a:r>
              <a:rPr lang="pl-PL" sz="2000" dirty="0"/>
              <a:t>zajmują powierzchnię 24 838 ha, w tym powierzchnia leśna stanowi 24 057 </a:t>
            </a:r>
            <a:r>
              <a:rPr lang="pl-PL" sz="2000" dirty="0" smtClean="0"/>
              <a:t>ha.</a:t>
            </a:r>
          </a:p>
          <a:p>
            <a:r>
              <a:rPr lang="pl-PL" sz="2000" dirty="0" smtClean="0"/>
              <a:t>Siedziba Nadleśnictwa Przedborów mieści się </a:t>
            </a:r>
          </a:p>
          <a:p>
            <a:r>
              <a:rPr lang="pl-PL" sz="2000" dirty="0" smtClean="0"/>
              <a:t>w dawnym dworku ziemiańskim rodziny </a:t>
            </a:r>
            <a:r>
              <a:rPr lang="pl-PL" sz="2000" dirty="0" err="1" smtClean="0"/>
              <a:t>Szeliskich</a:t>
            </a:r>
            <a:r>
              <a:rPr lang="pl-PL" sz="2000" dirty="0" smtClean="0"/>
              <a:t> pochodzącym z 1848 r.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13839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381000"/>
            <a:ext cx="33528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/>
              <a:t>I</a:t>
            </a:r>
            <a:r>
              <a:rPr lang="pl-PL" sz="1800" b="1" dirty="0" smtClean="0"/>
              <a:t>miona </a:t>
            </a:r>
            <a:r>
              <a:rPr lang="pl-PL" sz="1800" b="1" dirty="0"/>
              <a:t>i nazwiska </a:t>
            </a:r>
            <a:r>
              <a:rPr lang="pl-PL" sz="1800" b="1" dirty="0" smtClean="0"/>
              <a:t>autorów :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C31BAB"/>
                </a:solidFill>
              </a:rPr>
              <a:t>Klaudia Tobiasz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C31BAB"/>
                </a:solidFill>
              </a:rPr>
              <a:t>Weronika </a:t>
            </a:r>
            <a:r>
              <a:rPr lang="pl-PL" sz="1800" b="1" dirty="0" err="1" smtClean="0">
                <a:solidFill>
                  <a:srgbClr val="C31BAB"/>
                </a:solidFill>
              </a:rPr>
              <a:t>Jasianek</a:t>
            </a:r>
            <a:endParaRPr lang="pl-PL" sz="1800" b="1" dirty="0" smtClean="0">
              <a:solidFill>
                <a:srgbClr val="C31BAB"/>
              </a:solidFill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C31BAB"/>
                </a:solidFill>
              </a:rPr>
              <a:t>Marcelina Nowak</a:t>
            </a:r>
          </a:p>
          <a:p>
            <a:pPr marL="0" indent="0">
              <a:buNone/>
            </a:pPr>
            <a:r>
              <a:rPr lang="pl-PL" sz="1800" b="1" dirty="0" smtClean="0"/>
              <a:t>Nazwa szkoły : 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C31BAB"/>
                </a:solidFill>
              </a:rPr>
              <a:t>Gimnazjum Publiczne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C31BAB"/>
                </a:solidFill>
              </a:rPr>
              <a:t>im. Komisji Edukacji Narodowej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C31BAB"/>
                </a:solidFill>
              </a:rPr>
              <a:t>w Lututowie</a:t>
            </a:r>
          </a:p>
          <a:p>
            <a:pPr marL="0" indent="0">
              <a:buNone/>
            </a:pPr>
            <a:r>
              <a:rPr lang="pl-PL" sz="1800" b="1" dirty="0" smtClean="0"/>
              <a:t>Klasa :</a:t>
            </a:r>
            <a:r>
              <a:rPr lang="pl-PL" sz="1800" dirty="0" smtClean="0"/>
              <a:t> </a:t>
            </a:r>
            <a:r>
              <a:rPr lang="pl-PL" sz="1800" b="1" dirty="0" smtClean="0"/>
              <a:t>III b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b="1" dirty="0" smtClean="0"/>
              <a:t>Kategoria</a:t>
            </a:r>
            <a:r>
              <a:rPr lang="pl-PL" sz="1800" dirty="0" smtClean="0"/>
              <a:t> : Gimnazjum</a:t>
            </a:r>
            <a:endParaRPr lang="pl-PL" sz="1800" dirty="0"/>
          </a:p>
        </p:txBody>
      </p:sp>
      <p:pic>
        <p:nvPicPr>
          <p:cNvPr id="4" name="Obraz 3" descr="DSCN4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685800"/>
            <a:ext cx="3121152" cy="177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le tekstowe 5"/>
          <p:cNvSpPr txBox="1"/>
          <p:nvPr/>
        </p:nvSpPr>
        <p:spPr>
          <a:xfrm>
            <a:off x="4038600" y="32004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ZAPRASZAMY DO NADLEŚNICTWA PRZEDBORÓW</a:t>
            </a:r>
          </a:p>
          <a:p>
            <a:endParaRPr lang="pl-PL" b="1" dirty="0" smtClean="0">
              <a:solidFill>
                <a:srgbClr val="C31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b="1" dirty="0" smtClean="0"/>
              <a:t>To idealne miejsce do aktywnego wypoczynku: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9 szlaków pieszych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11 tras rowerowych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szlak kajakowy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3 trasy do jazdy konnej</a:t>
            </a:r>
            <a:endParaRPr lang="pl-P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3121025" cy="2081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509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115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5000" y="228600"/>
            <a:ext cx="3121025" cy="208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 descr="DSCN4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3864" y="2438400"/>
            <a:ext cx="2286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 descr="DSCN4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895600"/>
            <a:ext cx="2968752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7" descr="DSC_1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514600"/>
            <a:ext cx="3121152" cy="1655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228600" y="228600"/>
            <a:ext cx="5181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 parku, przy budynku nadleśnictwa zorganizowano </a:t>
            </a:r>
          </a:p>
          <a:p>
            <a:pPr algn="ctr"/>
            <a:r>
              <a:rPr lang="pl-PL" sz="2400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ŚCIEŻKĘ</a:t>
            </a:r>
            <a:r>
              <a:rPr lang="pl-PL" sz="2800" dirty="0" smtClean="0">
                <a:solidFill>
                  <a:srgbClr val="C31BAB"/>
                </a:solidFill>
              </a:rPr>
              <a:t> </a:t>
            </a:r>
            <a:r>
              <a:rPr lang="pl-PL" sz="2400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DYDAKTYCZNĄ</a:t>
            </a:r>
            <a:r>
              <a:rPr lang="pl-PL" dirty="0" smtClean="0"/>
              <a:t>,</a:t>
            </a:r>
          </a:p>
          <a:p>
            <a:pPr algn="ctr"/>
            <a:r>
              <a:rPr lang="pl-PL" dirty="0" smtClean="0"/>
              <a:t>która pozwala odwiedzającym nauczyć się rozpoznawania znanych gatunków drzew i krzewów, zapoznać się z pracą leśniczych i dowiedzieć się jak w sposób rozważny i racjonalny korzystać z tego co daje nam las. Najbardziej zainteresowały nas :</a:t>
            </a:r>
          </a:p>
          <a:p>
            <a:pPr algn="just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81000" y="4267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C31BAB"/>
                </a:solidFill>
              </a:rPr>
              <a:t>Pomnik przyrody</a:t>
            </a:r>
          </a:p>
          <a:p>
            <a:pPr algn="ctr"/>
            <a:r>
              <a:rPr lang="pl-PL" sz="1600" b="1" dirty="0" smtClean="0">
                <a:solidFill>
                  <a:srgbClr val="C31BAB"/>
                </a:solidFill>
              </a:rPr>
              <a:t>Dąb powalony przez wichurę w 2006 r.</a:t>
            </a:r>
            <a:endParaRPr lang="pl-PL" sz="1600" b="1" dirty="0">
              <a:solidFill>
                <a:srgbClr val="C31BAB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352800" y="5688449"/>
            <a:ext cx="2438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31BAB"/>
                </a:solidFill>
              </a:rPr>
              <a:t>Dąb Jana Pawła II wyhodowany z nasion „Dębu Chrobrego” poświęconych podczas Pielgrzymki Leśników Polskich w Watykanie. </a:t>
            </a:r>
            <a:endParaRPr lang="pl-PL" sz="1400" b="1" dirty="0">
              <a:solidFill>
                <a:srgbClr val="C31BAB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096000" y="54864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31BAB"/>
                </a:solidFill>
              </a:rPr>
              <a:t>Plac „Pod Dębem”</a:t>
            </a:r>
          </a:p>
          <a:p>
            <a:pPr algn="ctr"/>
            <a:r>
              <a:rPr lang="pl-PL" sz="1400" b="1" dirty="0" smtClean="0">
                <a:solidFill>
                  <a:srgbClr val="C31BAB"/>
                </a:solidFill>
              </a:rPr>
              <a:t> miejsce spotkań kulturalnych</a:t>
            </a:r>
          </a:p>
          <a:p>
            <a:pPr algn="ctr"/>
            <a:r>
              <a:rPr lang="pl-PL" sz="1400" b="1" dirty="0" smtClean="0">
                <a:solidFill>
                  <a:srgbClr val="C31BAB"/>
                </a:solidFill>
              </a:rPr>
              <a:t> w pobliżu parku nadleśnictwa.</a:t>
            </a:r>
          </a:p>
          <a:p>
            <a:pPr algn="ctr"/>
            <a:r>
              <a:rPr lang="pl-PL" sz="1400" b="1" dirty="0" smtClean="0">
                <a:solidFill>
                  <a:srgbClr val="C31BAB"/>
                </a:solidFill>
              </a:rPr>
              <a:t>Obiekt ma kształt liścia dębu.</a:t>
            </a:r>
            <a:endParaRPr lang="pl-PL" sz="1400" b="1" dirty="0">
              <a:solidFill>
                <a:srgbClr val="C31BA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876800"/>
            <a:ext cx="2590800" cy="1727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1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295400"/>
            <a:ext cx="1447800" cy="1513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 descr="DSC_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2651760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 descr="DSC_1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429000"/>
            <a:ext cx="3374282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 descr="DSC_0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33400"/>
            <a:ext cx="2971800" cy="1859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2743200" y="1524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Pracownicy „naszego nadleśnictwa” to</a:t>
            </a:r>
          </a:p>
          <a:p>
            <a:pPr algn="ctr"/>
            <a:r>
              <a:rPr lang="pl-PL" sz="2400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LUDZIE Z PASJĄ</a:t>
            </a:r>
          </a:p>
          <a:p>
            <a:pPr algn="ctr"/>
            <a:endParaRPr lang="pl-PL" sz="2400" b="1" dirty="0">
              <a:solidFill>
                <a:srgbClr val="C31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52400" y="25908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Zastępca nadleśniczego </a:t>
            </a:r>
            <a:r>
              <a:rPr lang="pl-PL" sz="1400" b="1" dirty="0" smtClean="0">
                <a:solidFill>
                  <a:srgbClr val="C31BAB"/>
                </a:solidFill>
              </a:rPr>
              <a:t>Pan Antoni Filipowicz </a:t>
            </a:r>
            <a:r>
              <a:rPr lang="pl-PL" sz="1400" dirty="0" smtClean="0"/>
              <a:t>jest kolekcjonerem pamiątek związanych ze św. Janem Pawłem II. Przedstawił nam namiastkę swojej kolekcji znaczków, kart telefonicznych, biletów wstępu, kartek pocztowych pochodzących z całego świata.</a:t>
            </a:r>
            <a:endParaRPr lang="pl-PL" sz="1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477000" y="2895600"/>
            <a:ext cx="2514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Leśniczy Leśnictwa </a:t>
            </a:r>
            <a:r>
              <a:rPr lang="pl-PL" sz="1400" dirty="0" err="1" smtClean="0"/>
              <a:t>Szustry</a:t>
            </a:r>
            <a:r>
              <a:rPr lang="pl-PL" sz="1400" dirty="0" smtClean="0"/>
              <a:t> </a:t>
            </a:r>
            <a:r>
              <a:rPr lang="pl-PL" sz="1400" b="1" dirty="0" smtClean="0">
                <a:solidFill>
                  <a:srgbClr val="C31BAB"/>
                </a:solidFill>
              </a:rPr>
              <a:t>Pan Jarosław </a:t>
            </a:r>
            <a:r>
              <a:rPr lang="pl-PL" sz="1400" b="1" dirty="0" err="1" smtClean="0">
                <a:solidFill>
                  <a:srgbClr val="C31BAB"/>
                </a:solidFill>
              </a:rPr>
              <a:t>Krzyżostanek</a:t>
            </a:r>
            <a:r>
              <a:rPr lang="pl-PL" sz="1400" b="1" dirty="0" smtClean="0">
                <a:solidFill>
                  <a:srgbClr val="C31BAB"/>
                </a:solidFill>
              </a:rPr>
              <a:t> </a:t>
            </a:r>
            <a:r>
              <a:rPr lang="pl-PL" sz="1400" dirty="0" smtClean="0"/>
              <a:t>organizuje i popularyzuje biegi na orientacje. Sam jest zawodnikiem ze znaczącymi osiągnięciami w kraju i za granicą.</a:t>
            </a:r>
            <a:endParaRPr lang="pl-PL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7200" y="5410200"/>
            <a:ext cx="8305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Leśniczy Leśnictwa Sokolniki </a:t>
            </a:r>
            <a:r>
              <a:rPr lang="pl-PL" sz="1400" b="1" dirty="0" smtClean="0">
                <a:solidFill>
                  <a:srgbClr val="C31BAB"/>
                </a:solidFill>
              </a:rPr>
              <a:t>Pan Jan Jagieła</a:t>
            </a:r>
            <a:r>
              <a:rPr lang="pl-PL" sz="1400" dirty="0" smtClean="0"/>
              <a:t>, pracownik Działu Gospodarki Leśnej </a:t>
            </a:r>
            <a:r>
              <a:rPr lang="pl-PL" sz="1400" b="1" dirty="0" smtClean="0">
                <a:solidFill>
                  <a:srgbClr val="C31BAB"/>
                </a:solidFill>
              </a:rPr>
              <a:t>Pani Justyna </a:t>
            </a:r>
            <a:r>
              <a:rPr lang="pl-PL" sz="1400" b="1" dirty="0" err="1" smtClean="0">
                <a:solidFill>
                  <a:srgbClr val="C31BAB"/>
                </a:solidFill>
              </a:rPr>
              <a:t>Piszczorowicz</a:t>
            </a:r>
            <a:r>
              <a:rPr lang="pl-PL" sz="1400" dirty="0" smtClean="0"/>
              <a:t>, Leśniczy Leśnictwa Węglewice </a:t>
            </a:r>
            <a:r>
              <a:rPr lang="pl-PL" sz="1400" b="1" dirty="0" smtClean="0">
                <a:solidFill>
                  <a:srgbClr val="C31BAB"/>
                </a:solidFill>
              </a:rPr>
              <a:t>Pan Mariusz </a:t>
            </a:r>
            <a:r>
              <a:rPr lang="pl-PL" sz="1400" b="1" dirty="0" err="1" smtClean="0">
                <a:solidFill>
                  <a:srgbClr val="C31BAB"/>
                </a:solidFill>
              </a:rPr>
              <a:t>Łakomiak</a:t>
            </a:r>
            <a:r>
              <a:rPr lang="pl-PL" sz="1400" b="1" dirty="0" smtClean="0">
                <a:solidFill>
                  <a:srgbClr val="C31BAB"/>
                </a:solidFill>
              </a:rPr>
              <a:t> </a:t>
            </a:r>
            <a:r>
              <a:rPr lang="pl-PL" sz="1400" dirty="0" smtClean="0"/>
              <a:t>to ludzie oddani swojej pracy, którym nie są obojętne losy naszych polskich lasów. To oni poświęcili swój czas i talent  aby przekazać nam wiedzę na temat lasów, pracy leśników, ochrony przyrody. Zaprowadzili nas do miejsc gdzie mogliśmy podziwiać i zrozumieć przyrodę.</a:t>
            </a:r>
          </a:p>
          <a:p>
            <a:pPr algn="ctr"/>
            <a:r>
              <a:rPr lang="pl-PL" sz="1400" dirty="0" smtClean="0"/>
              <a:t> Zarazili nas swoją pasją.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2209800"/>
            <a:ext cx="6324600" cy="9144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ODNOWIENIE LASU</a:t>
            </a:r>
            <a:endParaRPr lang="pl-PL" sz="2400" b="1" dirty="0">
              <a:solidFill>
                <a:srgbClr val="C31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62000" y="2362200"/>
            <a:ext cx="7620000" cy="4297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1800" dirty="0" smtClean="0"/>
              <a:t>Wyróżniamy dwa sposoby odnowienia lasu: naturalny i sztuczny.</a:t>
            </a:r>
          </a:p>
          <a:p>
            <a:pPr algn="ctr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Naturalne odnowienie lasu</a:t>
            </a:r>
            <a:r>
              <a:rPr lang="pl-PL" sz="1800" b="1" dirty="0" smtClean="0">
                <a:solidFill>
                  <a:srgbClr val="C31BAB"/>
                </a:solidFill>
              </a:rPr>
              <a:t> </a:t>
            </a:r>
            <a:r>
              <a:rPr lang="pl-PL" sz="1800" dirty="0" smtClean="0"/>
              <a:t>powstaje z samosiewów lub odrośli. Polega na wykorzystaniu urodzaju drzew rosnących w odnawialnej powierzchni lub w bezpośrednim jej sąsiedztwie. Warunkuje je stan gleby umożliwiający powstanie i utrzymanie się nalotów, obfity urodzaj nasion oraz czynniki środowiska ( światło, słaba konkurencja innych gatunków roślin) sprzyjające rozwojowi siewek.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Sztuczne odnowienie lasu </a:t>
            </a:r>
            <a:r>
              <a:rPr lang="pl-PL" sz="1800" dirty="0" smtClean="0"/>
              <a:t>jest stosowane w sytuacji, gdy samosiew jest niemożliwy lub niepożądany. Polega na wysiewie nasion na powierzchni uprawy (bardzo rzadko stosowane) lub na wysadzeniu sadzonek wyhodowanych w szkółkach leśnych.</a:t>
            </a:r>
          </a:p>
          <a:p>
            <a:pPr>
              <a:buNone/>
            </a:pPr>
            <a:endParaRPr lang="pl-PL" sz="2000" dirty="0" smtClean="0"/>
          </a:p>
          <a:p>
            <a:pPr>
              <a:buFont typeface="Wingdings" pitchFamily="2" charset="2"/>
              <a:buChar char="q"/>
            </a:pPr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85800" y="152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Podczas naszych wycieczek odwiedziliśmy szkółkę przy siedzibie nadleśnictwa, rezerwat przyrody „Długosz Królewski” w Węglewicach, lasy Leśnictwa Sokolniki, gdzie podziwialiśmy jodłę na północnej granicy naturalnego zasięgu występowania oraz leśniczówkę w </a:t>
            </a:r>
            <a:r>
              <a:rPr lang="pl-PL" dirty="0" err="1" smtClean="0"/>
              <a:t>Szustrach</a:t>
            </a:r>
            <a:r>
              <a:rPr lang="pl-PL" dirty="0" smtClean="0"/>
              <a:t>, gdzie leśniczy przygotowali dla nas ognisko.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685800" y="1524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Zadawaliśmy wiele pytań na temat odnawiania lasów i sposobów ich ochrony. Zrobiliśmy wiele zdjęć, których ta prezentacja nie pomieści. Oto czego się dowiedzieliśmy.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586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DSCN4423.JPG"/>
          <p:cNvPicPr>
            <a:picLocks noChangeAspect="1"/>
          </p:cNvPicPr>
          <p:nvPr/>
        </p:nvPicPr>
        <p:blipFill>
          <a:blip r:embed="rId3" cstate="print"/>
          <a:srcRect l="7324" t="13021" r="7227"/>
          <a:stretch>
            <a:fillRect/>
          </a:stretch>
        </p:blipFill>
        <p:spPr>
          <a:xfrm>
            <a:off x="1447800" y="914400"/>
            <a:ext cx="2899626" cy="221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Obraz 6" descr="DSCN4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914400"/>
            <a:ext cx="2971800" cy="2163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Obraz 7" descr="DSC_1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810000"/>
            <a:ext cx="2895600" cy="2122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Obraz 8" descr="DSC_12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4572000"/>
            <a:ext cx="2819400" cy="1910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Obraz 9" descr="DSCN44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3810000"/>
            <a:ext cx="2700000" cy="202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pole tekstowe 18"/>
          <p:cNvSpPr txBox="1"/>
          <p:nvPr/>
        </p:nvSpPr>
        <p:spPr>
          <a:xfrm>
            <a:off x="1066800" y="3200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Siewka jodły (odnowienie naturalne)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4724400" y="3200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Sadzonki w szkółce (odnowienie sztuczne)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6629400" y="5943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 Młode jodły 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37338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Młode jodły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381000" y="5867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Naturalny drzewostan jodły 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09600" y="2286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Zdjęcia wykonane na terenie Leśnictwa Sokolniki i szkółki w Przedborowie.</a:t>
            </a:r>
            <a:endParaRPr lang="pl-PL" sz="2000" b="1" dirty="0">
              <a:solidFill>
                <a:srgbClr val="C31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8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33400" y="1066800"/>
            <a:ext cx="4343400" cy="37338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pl-PL" sz="2400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ZAGROŻENIA LASU </a:t>
            </a:r>
          </a:p>
          <a:p>
            <a:pPr marL="0" indent="0" algn="ctr" fontAlgn="base">
              <a:buNone/>
            </a:pPr>
            <a:r>
              <a:rPr lang="pl-PL" sz="2000" dirty="0" smtClean="0"/>
              <a:t>dzieli </a:t>
            </a:r>
            <a:r>
              <a:rPr lang="pl-PL" sz="2000" dirty="0"/>
              <a:t>się na trzy grupy:</a:t>
            </a:r>
          </a:p>
          <a:p>
            <a:pPr fontAlgn="base"/>
            <a:r>
              <a:rPr lang="pl-PL" sz="2000" dirty="0"/>
              <a:t>biotyczne (np. szkodliwe owady, grzyby patogeniczne, ssaki roślinożerne),</a:t>
            </a:r>
          </a:p>
          <a:p>
            <a:pPr fontAlgn="base"/>
            <a:r>
              <a:rPr lang="pl-PL" sz="2000" dirty="0"/>
              <a:t>abiotyczne – ekstremalne zjawiska atmosferyczne (np. silne wiatry, śnieg, ulewne deszcze, wysokie i niskie temperatury),</a:t>
            </a:r>
          </a:p>
          <a:p>
            <a:pPr fontAlgn="base"/>
            <a:r>
              <a:rPr lang="pl-PL" sz="2000" dirty="0"/>
              <a:t>antropogeniczne – wywołane przez człowieka (np. pożary, zanieczyszczenia przemysłowe, zaśmiecanie lasu</a:t>
            </a:r>
            <a:r>
              <a:rPr lang="pl-PL" sz="2000" dirty="0" smtClean="0"/>
              <a:t>).</a:t>
            </a:r>
          </a:p>
          <a:p>
            <a:pPr marL="0" indent="0" fontAlgn="base">
              <a:buNone/>
            </a:pPr>
            <a:endParaRPr lang="pl-PL" sz="2000" dirty="0" smtClean="0"/>
          </a:p>
          <a:p>
            <a:pPr fontAlgn="base"/>
            <a:endParaRPr lang="pl-PL" sz="2000" dirty="0" smtClean="0"/>
          </a:p>
          <a:p>
            <a:pPr fontAlgn="base"/>
            <a:endParaRPr lang="pl-PL" sz="2000" dirty="0"/>
          </a:p>
          <a:p>
            <a:endParaRPr lang="pl-PL" sz="2000" dirty="0"/>
          </a:p>
        </p:txBody>
      </p:sp>
      <p:pic>
        <p:nvPicPr>
          <p:cNvPr id="6" name="Obraz 5" descr="DSCN3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685800"/>
            <a:ext cx="2743200" cy="277891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410200" y="38862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Komendant Straży Leśnej </a:t>
            </a:r>
            <a:r>
              <a:rPr lang="pl-PL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 Marcin Frąckowiak </a:t>
            </a:r>
            <a:r>
              <a:rPr lang="pl-PL" dirty="0" smtClean="0"/>
              <a:t>opowiedział mam historie z życia wzięte na temat bezprawnego korzystania z lasu przez ludzi oraz o ochronie przeciwpożarowej.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707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N4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59408" cy="3121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 descr="DSCN4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343400"/>
            <a:ext cx="2286000" cy="1826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 descr="DSCN4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343400"/>
            <a:ext cx="2743200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7" descr="DSCN43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228600"/>
            <a:ext cx="1676400" cy="2800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2667000" y="1524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 Udało się nam</a:t>
            </a:r>
          </a:p>
          <a:p>
            <a:pPr algn="ctr"/>
            <a:r>
              <a:rPr lang="pl-PL" dirty="0" smtClean="0"/>
              <a:t> zaobserwować następujące </a:t>
            </a:r>
            <a:r>
              <a:rPr lang="pl-PL" sz="2400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OCHRONY LASU</a:t>
            </a:r>
            <a:endParaRPr lang="pl-PL" sz="2400" b="1" dirty="0">
              <a:solidFill>
                <a:srgbClr val="C31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 descr="DSC_1214 — kop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1524000"/>
            <a:ext cx="3121152" cy="2188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pole tekstowe 11"/>
          <p:cNvSpPr txBox="1"/>
          <p:nvPr/>
        </p:nvSpPr>
        <p:spPr>
          <a:xfrm>
            <a:off x="2971800" y="3810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Grodzenie młodnika chroni rośliny przed zwierzętami.</a:t>
            </a:r>
            <a:endParaRPr lang="pl-PL" sz="1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57200" y="33528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Pułapki </a:t>
            </a:r>
            <a:r>
              <a:rPr lang="pl-PL" sz="1400" dirty="0" err="1" smtClean="0"/>
              <a:t>feromonowe</a:t>
            </a:r>
            <a:r>
              <a:rPr lang="pl-PL" sz="1400" dirty="0" smtClean="0"/>
              <a:t> wabią owady szkodniki i prognozują zagrożenie</a:t>
            </a:r>
            <a:endParaRPr lang="pl-PL" sz="1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858000" y="32004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/>
              <a:t>Pakułowanie</a:t>
            </a:r>
            <a:r>
              <a:rPr lang="pl-PL" sz="1400" dirty="0" smtClean="0"/>
              <a:t> to zabezpieczanie wełna owcza szczytów słodkich pędów przed zgryzaniem.</a:t>
            </a:r>
            <a:endParaRPr lang="pl-PL" sz="14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57200" y="6324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Przejście dla zwierząt leśnych nad trasami szybkiego ruchu </a:t>
            </a:r>
            <a:endParaRPr lang="pl-PL" sz="14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953000" y="6248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Oznakowanie terenu rezerwatu przyrody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xmlns="" val="17799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OCHRONA PRZYRODY W NASZYM NADLEŚNICTWIE</a:t>
            </a:r>
            <a:endParaRPr lang="pl-PL" sz="2400" b="1" dirty="0">
              <a:solidFill>
                <a:srgbClr val="C31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4800" y="1828800"/>
            <a:ext cx="449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/>
              <a:t>rezerwat </a:t>
            </a:r>
            <a:r>
              <a:rPr lang="pl-PL" sz="2000" dirty="0"/>
              <a:t>„</a:t>
            </a:r>
            <a:r>
              <a:rPr lang="pl-PL" sz="2000" b="1" dirty="0"/>
              <a:t>RYŚ</a:t>
            </a:r>
            <a:r>
              <a:rPr lang="pl-PL" sz="2000" dirty="0"/>
              <a:t>" o pow. 54,10 ha. Ochronie podlega buczyna i grąd z udziałem buka i jodły na granicy naturalnego zasięgu,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dirty="0"/>
              <a:t>rezerwat „</a:t>
            </a:r>
            <a:r>
              <a:rPr lang="pl-PL" sz="2000" b="1" dirty="0"/>
              <a:t>JODŁY OSTRZESZOWSKIE</a:t>
            </a:r>
            <a:r>
              <a:rPr lang="pl-PL" sz="2000" dirty="0"/>
              <a:t>" o pow. 8,80 ha obejmujący obszar z jodłą na granicy zasięgu,</a:t>
            </a:r>
          </a:p>
          <a:p>
            <a:pPr>
              <a:buFont typeface="Arial" pitchFamily="34" charset="0"/>
              <a:buChar char="•"/>
            </a:pPr>
            <a:endParaRPr lang="pl-PL" sz="2000" dirty="0" smtClean="0"/>
          </a:p>
          <a:p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800600" y="18288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/>
              <a:t>rezerwat „</a:t>
            </a:r>
            <a:r>
              <a:rPr lang="pl-PL" sz="2000" b="1" dirty="0" smtClean="0"/>
              <a:t>PIECZYSKA</a:t>
            </a:r>
            <a:r>
              <a:rPr lang="pl-PL" sz="2000" dirty="0" smtClean="0"/>
              <a:t>" o pow. 5,00 ha to zespół torfowisk i lasu mieszanego z jodłą i świerkiem,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rezerwat „</a:t>
            </a:r>
            <a:r>
              <a:rPr lang="pl-PL" sz="2000" b="1" dirty="0" smtClean="0"/>
              <a:t>DŁUGOSZ KRÓLEWSKI</a:t>
            </a:r>
            <a:r>
              <a:rPr lang="pl-PL" sz="2000" dirty="0" smtClean="0"/>
              <a:t>" o pow. 3,26 ha obejmuje ochroną paproć „Długosz królewski" na siedlisku boru bagiennego.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04800" y="44958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/>
              <a:t>20 pomników przyrody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2 obszary chronionego krajobrazu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4 gniazda </a:t>
            </a:r>
            <a:r>
              <a:rPr lang="pl-PL" sz="2000" b="1" dirty="0" smtClean="0"/>
              <a:t>BOCIANA CZARNEGO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1 gniazdo </a:t>
            </a:r>
            <a:r>
              <a:rPr lang="pl-PL" sz="2000" b="1" dirty="0" smtClean="0"/>
              <a:t>ORŁA BIELIKA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62000" y="12192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Na terenie Nadleśnictwa Przedborów zostały utworzone cztery rezerwaty:</a:t>
            </a:r>
            <a:endParaRPr lang="pl-P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267200"/>
            <a:ext cx="3121025" cy="208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67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4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990600"/>
            <a:ext cx="2209800" cy="2750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az 2" descr="DSCN4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371600"/>
            <a:ext cx="2304288" cy="1505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az 3" descr="DSCN43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343400"/>
            <a:ext cx="2362200" cy="1979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 descr="DSCN43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114800"/>
            <a:ext cx="2807208" cy="209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ymbol zastępczy zawartości 7" descr="DSCN43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2453640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 descr="DSCN43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3276600"/>
            <a:ext cx="2057400" cy="2885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0" y="2286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ZDJĘCIA WYKONANE NA TERENIE</a:t>
            </a:r>
          </a:p>
          <a:p>
            <a:pPr algn="ctr"/>
            <a:r>
              <a:rPr lang="pl-PL" b="1" dirty="0" smtClean="0">
                <a:solidFill>
                  <a:srgbClr val="C31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REZERWATU PRZYRODY „DŁUGOSZ KRÓLEWSKI” I LEŚNICTWA SOKOLNIKI.</a:t>
            </a:r>
            <a:endParaRPr lang="pl-PL" b="1" dirty="0">
              <a:solidFill>
                <a:srgbClr val="C31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09600" y="3276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Długosz Królewski – rozwój młodego liścia</a:t>
            </a:r>
            <a:endParaRPr lang="pl-PL" sz="14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505200" y="2895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Jaszczurka zwinka</a:t>
            </a:r>
            <a:endParaRPr lang="pl-PL" sz="14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324600" y="38862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Jodły Sokolnickie</a:t>
            </a:r>
            <a:endParaRPr lang="pl-PL" sz="14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62000" y="6324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Mech torfowiec</a:t>
            </a:r>
            <a:endParaRPr lang="pl-PL" sz="14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657600" y="6324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Widłak </a:t>
            </a:r>
            <a:r>
              <a:rPr lang="pl-PL" sz="1400" b="1" dirty="0" err="1" smtClean="0"/>
              <a:t>Jałowcowaty</a:t>
            </a:r>
            <a:endParaRPr lang="pl-PL" sz="1400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248400" y="63246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Chrobotek Reniferowy</a:t>
            </a:r>
            <a:endParaRPr lang="pl-P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836</Words>
  <Application>Microsoft Office PowerPoint</Application>
  <PresentationFormat>Pokaz na ekranie (4:3)</PresentationFormat>
  <Paragraphs>93</Paragraphs>
  <Slides>10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Office Theme</vt:lpstr>
      <vt:lpstr>Slajd 1</vt:lpstr>
      <vt:lpstr>Slajd 2</vt:lpstr>
      <vt:lpstr>Slajd 3</vt:lpstr>
      <vt:lpstr>ODNOWIENIE LASU</vt:lpstr>
      <vt:lpstr>Slajd 5</vt:lpstr>
      <vt:lpstr>Slajd 6</vt:lpstr>
      <vt:lpstr>Slajd 7</vt:lpstr>
      <vt:lpstr>OCHRONA PRZYRODY W NASZYM NADLEŚNICTWIE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Gospodarka leśna</dc:title>
  <dc:creator>Użytkownik</dc:creator>
  <cp:lastModifiedBy>WZ</cp:lastModifiedBy>
  <cp:revision>96</cp:revision>
  <dcterms:created xsi:type="dcterms:W3CDTF">2006-08-16T00:00:00Z</dcterms:created>
  <dcterms:modified xsi:type="dcterms:W3CDTF">2016-04-29T22:18:02Z</dcterms:modified>
</cp:coreProperties>
</file>